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14" r:id="rId2"/>
    <p:sldId id="259" r:id="rId3"/>
    <p:sldId id="328" r:id="rId4"/>
    <p:sldId id="345" r:id="rId5"/>
    <p:sldId id="329" r:id="rId6"/>
    <p:sldId id="346" r:id="rId7"/>
    <p:sldId id="330" r:id="rId8"/>
    <p:sldId id="337" r:id="rId9"/>
    <p:sldId id="334" r:id="rId10"/>
    <p:sldId id="338" r:id="rId11"/>
    <p:sldId id="333" r:id="rId12"/>
    <p:sldId id="339" r:id="rId13"/>
    <p:sldId id="335" r:id="rId14"/>
    <p:sldId id="340" r:id="rId15"/>
    <p:sldId id="336" r:id="rId16"/>
    <p:sldId id="341" r:id="rId17"/>
    <p:sldId id="342" r:id="rId18"/>
    <p:sldId id="343" r:id="rId19"/>
    <p:sldId id="315" r:id="rId20"/>
    <p:sldId id="316" r:id="rId21"/>
    <p:sldId id="317" r:id="rId22"/>
    <p:sldId id="318" r:id="rId23"/>
    <p:sldId id="344" r:id="rId24"/>
    <p:sldId id="327" r:id="rId25"/>
    <p:sldId id="260" r:id="rId26"/>
  </p:sldIdLst>
  <p:sldSz cx="10801350" cy="7200900"/>
  <p:notesSz cx="7099300" cy="10234613"/>
  <p:embeddedFontLst>
    <p:embeddedFont>
      <p:font typeface="隶书" panose="020105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黑体" panose="02010609060101010101" pitchFamily="49" charset="-122"/>
      <p:regular r:id="rId31"/>
    </p:embeddedFont>
    <p:embeddedFont>
      <p:font typeface="新細明體" panose="02020500000000000000" pitchFamily="18" charset="-12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514350" indent="-571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028700" indent="-1143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543050" indent="-1714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057400" indent="-2286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991B23B0-348C-4A1D-A8F5-AC2A87876DC0}">
          <p14:sldIdLst>
            <p14:sldId id="314"/>
            <p14:sldId id="259"/>
            <p14:sldId id="328"/>
            <p14:sldId id="345"/>
            <p14:sldId id="329"/>
            <p14:sldId id="346"/>
            <p14:sldId id="330"/>
            <p14:sldId id="337"/>
            <p14:sldId id="334"/>
            <p14:sldId id="338"/>
            <p14:sldId id="333"/>
            <p14:sldId id="339"/>
            <p14:sldId id="335"/>
            <p14:sldId id="340"/>
            <p14:sldId id="336"/>
            <p14:sldId id="341"/>
            <p14:sldId id="342"/>
            <p14:sldId id="343"/>
            <p14:sldId id="315"/>
            <p14:sldId id="316"/>
            <p14:sldId id="317"/>
            <p14:sldId id="318"/>
            <p14:sldId id="344"/>
            <p14:sldId id="32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55C250"/>
    <a:srgbClr val="98D250"/>
    <a:srgbClr val="00B050"/>
    <a:srgbClr val="CCCCFF"/>
    <a:srgbClr val="B1B3AD"/>
    <a:srgbClr val="BFBFBF"/>
    <a:srgbClr val="F5F5F5"/>
    <a:srgbClr val="F6F6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4" autoAdjust="0"/>
    <p:restoredTop sz="95494" autoAdjust="0"/>
  </p:normalViewPr>
  <p:slideViewPr>
    <p:cSldViewPr>
      <p:cViewPr varScale="1">
        <p:scale>
          <a:sx n="88" d="100"/>
          <a:sy n="88" d="100"/>
        </p:scale>
        <p:origin x="1146" y="78"/>
      </p:cViewPr>
      <p:guideLst>
        <p:guide orient="horz" pos="2268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324C083-3218-4C8D-B586-7C1EC0399168}" type="datetimeFigureOut">
              <a:rPr lang="zh-CN" altLang="en-US" smtClean="0"/>
              <a:pPr>
                <a:defRPr/>
              </a:pPr>
              <a:t>2017/6/3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768350"/>
            <a:ext cx="5753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68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5143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10287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5430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20574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5717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88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60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56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804763" indent="-309524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238098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733337" indent="-247620"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723815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3219054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714293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4209532" indent="-247620" defTabSz="11142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39408AF-377F-4F54-922D-FF2A98196521}" type="slidenum">
              <a:rPr lang="zh-CN" altLang="en-US" sz="1300">
                <a:ea typeface="微软雅黑" panose="020B0503020204020204" pitchFamily="34" charset="-122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 sz="1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94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7" y="2236947"/>
            <a:ext cx="9181148" cy="154352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203" y="4080510"/>
            <a:ext cx="7560945" cy="18402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514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FEFF3-C942-445F-A191-A68906492021}" type="datetime1">
              <a:rPr lang="zh-CN" altLang="en-US" smtClean="0"/>
              <a:pPr>
                <a:defRPr/>
              </a:pPr>
              <a:t>2017/6/3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16EF7-DF03-46F8-AF7E-E8D83DE783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2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1" y="450862"/>
            <a:ext cx="9720263" cy="5699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1" y="1373197"/>
            <a:ext cx="9720263" cy="4751387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53264-60A6-4BD4-AA4C-233A20B63941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A13F7-C804-41B2-B986-BA8CBA9976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4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30979" y="288383"/>
            <a:ext cx="2430304" cy="614410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0067" y="288383"/>
            <a:ext cx="7110889" cy="6144101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2CF32-4B06-4108-9ED7-44BE4D231688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DC835-BED5-45FE-A921-A8F859FE43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89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55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01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313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95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18467" y="144967"/>
            <a:ext cx="7799496" cy="674574"/>
          </a:xfrm>
          <a:prstGeom prst="rect">
            <a:avLst/>
          </a:prstGeom>
        </p:spPr>
        <p:txBody>
          <a:bodyPr lIns="70060" tIns="35029" rIns="70060" bIns="35029" anchor="ctr" anchorCtr="0"/>
          <a:lstStyle>
            <a:lvl1pPr marL="0" indent="0">
              <a:buNone/>
              <a:defRPr sz="225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095073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9" y="1680214"/>
            <a:ext cx="9721215" cy="475226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49BA24-8862-4D52-AC15-733F682D55EB}" type="datetime1">
              <a:rPr lang="zh-CN" altLang="en-US" smtClean="0"/>
              <a:pPr>
                <a:defRPr/>
              </a:pPr>
              <a:t>2017/6/3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6118A-785E-44EF-AFCD-2D9D6E2094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31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9" y="1680214"/>
            <a:ext cx="9721215" cy="475226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B858EF-67F4-4294-9FDB-DF245B1F8A12}" type="datetime1">
              <a:rPr lang="zh-CN" altLang="en-US" smtClean="0"/>
              <a:pPr>
                <a:defRPr/>
              </a:pPr>
              <a:t>2017/6/3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CDD96C-C6C8-48B5-8194-00CA744EED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469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9" y="1680214"/>
            <a:ext cx="9721215" cy="475226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68B0D7-2129-4C93-92A6-43BF45C7DA75}" type="datetime1">
              <a:rPr lang="zh-CN" altLang="en-US" smtClean="0"/>
              <a:pPr>
                <a:defRPr/>
              </a:pPr>
              <a:t>2017/6/3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EE0B6-7651-4A0A-84E4-AE809F7DBF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914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1C7F2-91CF-42DA-A672-1078E125FAA7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481D1-FBB7-47A6-9DA0-B2DC666E37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11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1680212"/>
            <a:ext cx="9721215" cy="475226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E26811-A1F5-4145-812F-87053C6940AE}" type="datetime1">
              <a:rPr lang="zh-CN" altLang="en-US" smtClean="0"/>
              <a:pPr>
                <a:defRPr/>
              </a:pPr>
              <a:t>2017/6/3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6804A-3849-4EFD-A59F-6339966B15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668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33690" y="44319"/>
            <a:ext cx="7799496" cy="889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28" b="1">
                <a:solidFill>
                  <a:srgbClr val="0A0A0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1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774" y="278506"/>
            <a:ext cx="7689818" cy="5015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486" b="0">
                <a:solidFill>
                  <a:srgbClr val="292929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40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774" y="278506"/>
            <a:ext cx="7689818" cy="5015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486" b="0">
                <a:solidFill>
                  <a:srgbClr val="292929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774" y="278506"/>
            <a:ext cx="7689818" cy="5015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486" b="0">
                <a:solidFill>
                  <a:srgbClr val="292929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32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774" y="278506"/>
            <a:ext cx="7689818" cy="5015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486" b="0">
                <a:solidFill>
                  <a:srgbClr val="292929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39" y="4627257"/>
            <a:ext cx="9181148" cy="1430179"/>
          </a:xfrm>
          <a:prstGeom prst="rect">
            <a:avLst/>
          </a:prstGeo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3239" y="3052049"/>
            <a:ext cx="9181148" cy="15751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1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51433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10286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06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205734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571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308601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60034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4114684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75D4A-458D-4B6B-9282-716D3851C4BE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C7048-4233-4A8B-91D8-1C8E8933F6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33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EC7BA-6280-428C-BAF4-E981145886F8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53003" y="6552778"/>
            <a:ext cx="252095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C13C1-C66E-41D6-B9D3-F593EF9892D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947988" y="216074"/>
            <a:ext cx="4905374" cy="569913"/>
          </a:xfrm>
          <a:prstGeom prst="rect">
            <a:avLst/>
          </a:prstGeom>
        </p:spPr>
        <p:txBody>
          <a:bodyPr/>
          <a:lstStyle>
            <a:lvl1pPr algn="l" defTabSz="1028700" rtl="0" fontAlgn="auto">
              <a:spcBef>
                <a:spcPct val="50000"/>
              </a:spcBef>
              <a:spcAft>
                <a:spcPts val="0"/>
              </a:spcAft>
              <a:def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194920" y="1221714"/>
            <a:ext cx="4772472" cy="434520"/>
          </a:xfrm>
          <a:prstGeom prst="rect">
            <a:avLst/>
          </a:prstGeom>
        </p:spPr>
        <p:txBody>
          <a:bodyPr anchor="b"/>
          <a:lstStyle>
            <a:lvl1pPr marL="0" indent="0" algn="l" defTabSz="1028700" rtl="0" fontAlgn="auto">
              <a:spcBef>
                <a:spcPts val="0"/>
              </a:spcBef>
              <a:spcAft>
                <a:spcPts val="0"/>
              </a:spcAft>
              <a:buNone/>
              <a:defRPr lang="zh-CN" altLang="en-US" sz="1999" b="1" kern="1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514336" indent="0">
              <a:buNone/>
              <a:defRPr sz="2301" b="1"/>
            </a:lvl2pPr>
            <a:lvl3pPr marL="1028670" indent="0">
              <a:buNone/>
              <a:defRPr sz="1999" b="1"/>
            </a:lvl3pPr>
            <a:lvl4pPr marL="1543006" indent="0">
              <a:buNone/>
              <a:defRPr sz="1800" b="1"/>
            </a:lvl4pPr>
            <a:lvl5pPr marL="2057345" indent="0">
              <a:buNone/>
              <a:defRPr sz="1800" b="1"/>
            </a:lvl5pPr>
            <a:lvl6pPr marL="2571678" indent="0">
              <a:buNone/>
              <a:defRPr sz="1800" b="1"/>
            </a:lvl6pPr>
            <a:lvl7pPr marL="3086015" indent="0">
              <a:buNone/>
              <a:defRPr sz="1800" b="1"/>
            </a:lvl7pPr>
            <a:lvl8pPr marL="3600349" indent="0">
              <a:buNone/>
              <a:defRPr sz="1800" b="1"/>
            </a:lvl8pPr>
            <a:lvl9pPr marL="4114684" indent="0">
              <a:buNone/>
              <a:defRPr sz="18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94920" y="1814272"/>
            <a:ext cx="4772472" cy="555377"/>
          </a:xfrm>
          <a:prstGeom prst="rect">
            <a:avLst/>
          </a:prstGeom>
        </p:spPr>
        <p:txBody>
          <a:bodyPr anchor="b"/>
          <a:lstStyle>
            <a:lvl1pPr marL="0" indent="0" algn="l" defTabSz="1028700" rtl="0" fontAlgn="auto">
              <a:spcBef>
                <a:spcPts val="0"/>
              </a:spcBef>
              <a:spcAft>
                <a:spcPts val="0"/>
              </a:spcAft>
              <a:buNone/>
              <a:defRPr lang="zh-CN" alt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514336" indent="0">
              <a:buNone/>
              <a:defRPr sz="2301" b="1"/>
            </a:lvl2pPr>
            <a:lvl3pPr marL="1028670" indent="0">
              <a:buNone/>
              <a:defRPr sz="1999" b="1"/>
            </a:lvl3pPr>
            <a:lvl4pPr marL="1543006" indent="0">
              <a:buNone/>
              <a:defRPr sz="1800" b="1"/>
            </a:lvl4pPr>
            <a:lvl5pPr marL="2057345" indent="0">
              <a:buNone/>
              <a:defRPr sz="1800" b="1"/>
            </a:lvl5pPr>
            <a:lvl6pPr marL="2571678" indent="0">
              <a:buNone/>
              <a:defRPr sz="1800" b="1"/>
            </a:lvl6pPr>
            <a:lvl7pPr marL="3086015" indent="0">
              <a:buNone/>
              <a:defRPr sz="1800" b="1"/>
            </a:lvl7pPr>
            <a:lvl8pPr marL="3600349" indent="0">
              <a:buNone/>
              <a:defRPr sz="1800" b="1"/>
            </a:lvl8pPr>
            <a:lvl9pPr marL="4114684" indent="0">
              <a:buNone/>
              <a:defRPr sz="1800" b="1"/>
            </a:lvl9pPr>
          </a:lstStyle>
          <a:p>
            <a:pPr lvl="0"/>
            <a:r>
              <a:rPr lang="zh-CN" altLang="en-US" dirty="0" smtClean="0"/>
              <a:t>单击此处编辑母地方版文本样式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9173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1" y="450862"/>
            <a:ext cx="9720263" cy="5699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74" y="1611869"/>
            <a:ext cx="4772472" cy="6717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>
                <a:ea typeface="微软雅黑" panose="020B0503020204020204" pitchFamily="34" charset="-122"/>
              </a:defRPr>
            </a:lvl1pPr>
            <a:lvl2pPr marL="514336" indent="0">
              <a:buNone/>
              <a:defRPr sz="2301" b="1"/>
            </a:lvl2pPr>
            <a:lvl3pPr marL="1028670" indent="0">
              <a:buNone/>
              <a:defRPr sz="1999" b="1"/>
            </a:lvl3pPr>
            <a:lvl4pPr marL="1543006" indent="0">
              <a:buNone/>
              <a:defRPr sz="1800" b="1"/>
            </a:lvl4pPr>
            <a:lvl5pPr marL="2057345" indent="0">
              <a:buNone/>
              <a:defRPr sz="1800" b="1"/>
            </a:lvl5pPr>
            <a:lvl6pPr marL="2571678" indent="0">
              <a:buNone/>
              <a:defRPr sz="1800" b="1"/>
            </a:lvl6pPr>
            <a:lvl7pPr marL="3086015" indent="0">
              <a:buNone/>
              <a:defRPr sz="1800" b="1"/>
            </a:lvl7pPr>
            <a:lvl8pPr marL="3600349" indent="0">
              <a:buNone/>
              <a:defRPr sz="1800" b="1"/>
            </a:lvl8pPr>
            <a:lvl9pPr marL="4114684" indent="0">
              <a:buNone/>
              <a:defRPr sz="18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0074" y="2283619"/>
            <a:ext cx="4772472" cy="4148852"/>
          </a:xfrm>
          <a:prstGeom prst="rect">
            <a:avLst/>
          </a:prstGeom>
        </p:spPr>
        <p:txBody>
          <a:bodyPr/>
          <a:lstStyle>
            <a:lvl1pPr>
              <a:defRPr sz="2700">
                <a:ea typeface="微软雅黑" panose="020B0503020204020204" pitchFamily="34" charset="-122"/>
              </a:defRPr>
            </a:lvl1pPr>
            <a:lvl2pPr>
              <a:defRPr sz="2301">
                <a:ea typeface="微软雅黑" panose="020B0503020204020204" pitchFamily="34" charset="-122"/>
              </a:defRPr>
            </a:lvl2pPr>
            <a:lvl3pPr>
              <a:defRPr sz="1999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6937" y="1611869"/>
            <a:ext cx="4774347" cy="6717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>
                <a:ea typeface="微软雅黑" panose="020B0503020204020204" pitchFamily="34" charset="-122"/>
              </a:defRPr>
            </a:lvl1pPr>
            <a:lvl2pPr marL="514336" indent="0">
              <a:buNone/>
              <a:defRPr sz="2301" b="1"/>
            </a:lvl2pPr>
            <a:lvl3pPr marL="1028670" indent="0">
              <a:buNone/>
              <a:defRPr sz="1999" b="1"/>
            </a:lvl3pPr>
            <a:lvl4pPr marL="1543006" indent="0">
              <a:buNone/>
              <a:defRPr sz="1800" b="1"/>
            </a:lvl4pPr>
            <a:lvl5pPr marL="2057345" indent="0">
              <a:buNone/>
              <a:defRPr sz="1800" b="1"/>
            </a:lvl5pPr>
            <a:lvl6pPr marL="2571678" indent="0">
              <a:buNone/>
              <a:defRPr sz="1800" b="1"/>
            </a:lvl6pPr>
            <a:lvl7pPr marL="3086015" indent="0">
              <a:buNone/>
              <a:defRPr sz="1800" b="1"/>
            </a:lvl7pPr>
            <a:lvl8pPr marL="3600349" indent="0">
              <a:buNone/>
              <a:defRPr sz="1800" b="1"/>
            </a:lvl8pPr>
            <a:lvl9pPr marL="4114684" indent="0">
              <a:buNone/>
              <a:defRPr sz="18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6937" y="2283619"/>
            <a:ext cx="4774347" cy="4148852"/>
          </a:xfrm>
          <a:prstGeom prst="rect">
            <a:avLst/>
          </a:prstGeom>
        </p:spPr>
        <p:txBody>
          <a:bodyPr/>
          <a:lstStyle>
            <a:lvl1pPr>
              <a:defRPr sz="2700">
                <a:ea typeface="微软雅黑" panose="020B0503020204020204" pitchFamily="34" charset="-122"/>
              </a:defRPr>
            </a:lvl1pPr>
            <a:lvl2pPr>
              <a:defRPr sz="2301">
                <a:ea typeface="微软雅黑" panose="020B0503020204020204" pitchFamily="34" charset="-122"/>
              </a:defRPr>
            </a:lvl2pPr>
            <a:lvl3pPr>
              <a:defRPr sz="1999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CABC4-86A0-49FA-8ED5-CF28B4F34080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EEE86-97B8-402B-9EF3-A87D6B245C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0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1" y="450862"/>
            <a:ext cx="9720263" cy="5699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396F2-8569-4AA0-8C9B-445B61BDA4EA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99A47-00F7-44E5-A0C7-05504ACC66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1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5A1EB-4BA3-4F61-BA78-90AC2138993F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DEA0E-23A9-456B-9717-115344457D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11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70852-C2D9-4E78-804E-9E7BAB22C99A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B52DF-36E1-408F-929F-3191F1B6DD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7140" y="5040642"/>
            <a:ext cx="6480810" cy="595075"/>
          </a:xfrm>
          <a:prstGeom prst="rect">
            <a:avLst/>
          </a:prstGeom>
        </p:spPr>
        <p:txBody>
          <a:bodyPr anchor="b"/>
          <a:lstStyle>
            <a:lvl1pPr algn="l">
              <a:defRPr sz="2301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7140" y="643414"/>
            <a:ext cx="6480810" cy="43205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600">
                <a:ea typeface="微软雅黑" panose="020B0503020204020204" pitchFamily="34" charset="-122"/>
              </a:defRPr>
            </a:lvl1pPr>
            <a:lvl2pPr marL="514336" indent="0">
              <a:buNone/>
              <a:defRPr sz="3201"/>
            </a:lvl2pPr>
            <a:lvl3pPr marL="1028670" indent="0">
              <a:buNone/>
              <a:defRPr sz="2700"/>
            </a:lvl3pPr>
            <a:lvl4pPr marL="1543006" indent="0">
              <a:buNone/>
              <a:defRPr sz="2301"/>
            </a:lvl4pPr>
            <a:lvl5pPr marL="2057345" indent="0">
              <a:buNone/>
              <a:defRPr sz="2301"/>
            </a:lvl5pPr>
            <a:lvl6pPr marL="2571678" indent="0">
              <a:buNone/>
              <a:defRPr sz="2301"/>
            </a:lvl6pPr>
            <a:lvl7pPr marL="3086015" indent="0">
              <a:buNone/>
              <a:defRPr sz="2301"/>
            </a:lvl7pPr>
            <a:lvl8pPr marL="3600349" indent="0">
              <a:buNone/>
              <a:defRPr sz="2301"/>
            </a:lvl8pPr>
            <a:lvl9pPr marL="4114684" indent="0">
              <a:buNone/>
              <a:defRPr sz="2301"/>
            </a:lvl9pPr>
          </a:lstStyle>
          <a:p>
            <a:pPr lvl="0"/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17140" y="5635717"/>
            <a:ext cx="6480810" cy="845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>
                <a:ea typeface="微软雅黑" panose="020B0503020204020204" pitchFamily="34" charset="-122"/>
              </a:defRPr>
            </a:lvl1pPr>
            <a:lvl2pPr marL="514336" indent="0">
              <a:buNone/>
              <a:defRPr sz="1400"/>
            </a:lvl2pPr>
            <a:lvl3pPr marL="1028670" indent="0">
              <a:buNone/>
              <a:defRPr sz="1101"/>
            </a:lvl3pPr>
            <a:lvl4pPr marL="1543006" indent="0">
              <a:buNone/>
              <a:defRPr sz="1000"/>
            </a:lvl4pPr>
            <a:lvl5pPr marL="2057345" indent="0">
              <a:buNone/>
              <a:defRPr sz="1000"/>
            </a:lvl5pPr>
            <a:lvl6pPr marL="2571678" indent="0">
              <a:buNone/>
              <a:defRPr sz="1000"/>
            </a:lvl6pPr>
            <a:lvl7pPr marL="3086015" indent="0">
              <a:buNone/>
              <a:defRPr sz="1000"/>
            </a:lvl7pPr>
            <a:lvl8pPr marL="3600349" indent="0">
              <a:buNone/>
              <a:defRPr sz="1000"/>
            </a:lvl8pPr>
            <a:lvl9pPr marL="4114684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94351-D388-457E-AA63-A2B029BC579E}" type="datetime1">
              <a:rPr lang="zh-CN" altLang="en-US" smtClean="0"/>
              <a:pPr>
                <a:defRPr/>
              </a:pPr>
              <a:t>2017/6/3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EB65B-B4A0-4069-8C78-ECEED58101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3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756" y="6673862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ED3E994-6262-49F6-AEEF-87436411CF13}" type="datetime1">
              <a:rPr lang="zh-CN" altLang="en-US" smtClean="0"/>
              <a:pPr>
                <a:defRPr/>
              </a:pPr>
              <a:t>2017/6/3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90945" y="6673862"/>
            <a:ext cx="3419475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53003" y="6528643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A82CA37-9F09-4F24-9B2A-880D511BA3AD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840538"/>
            <a:ext cx="10801350" cy="95250"/>
          </a:xfrm>
          <a:prstGeom prst="rect">
            <a:avLst/>
          </a:prstGeom>
          <a:solidFill>
            <a:srgbClr val="38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9" dirty="0"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216106" y="137653"/>
            <a:ext cx="1319219" cy="81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8" cstate="print"/>
          <a:stretch>
            <a:fillRect/>
          </a:stretch>
        </p:blipFill>
        <p:spPr>
          <a:xfrm>
            <a:off x="9244168" y="137653"/>
            <a:ext cx="1313513" cy="81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9" cstate="print"/>
          <a:srcRect l="3197" t="2646" r="1726" b="11445"/>
          <a:stretch/>
        </p:blipFill>
        <p:spPr>
          <a:xfrm>
            <a:off x="7992964" y="6723302"/>
            <a:ext cx="1656183" cy="3048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28670" rtl="0" eaLnBrk="0" fontAlgn="base" hangingPunct="0">
        <a:spcBef>
          <a:spcPct val="0"/>
        </a:spcBef>
        <a:spcAft>
          <a:spcPct val="0"/>
        </a:spcAft>
        <a:defRPr sz="2700" b="1" kern="1200">
          <a:solidFill>
            <a:srgbClr val="00B050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102867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2pPr>
      <a:lvl3pPr algn="l" defTabSz="102867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3pPr>
      <a:lvl4pPr algn="l" defTabSz="102867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4pPr>
      <a:lvl5pPr algn="l" defTabSz="102867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5pPr>
      <a:lvl6pPr marL="457188" algn="l" defTabSz="102867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6pPr>
      <a:lvl7pPr marL="914375" algn="l" defTabSz="102867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7pPr>
      <a:lvl8pPr marL="1371561" algn="l" defTabSz="102867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8pPr>
      <a:lvl9pPr marL="1828747" algn="l" defTabSz="102867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85751" indent="-385751" algn="l" defTabSz="102867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002" indent="-320666" algn="l" defTabSz="102867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201" kern="1200">
          <a:solidFill>
            <a:schemeClr val="tx1"/>
          </a:solidFill>
          <a:latin typeface="+mn-lt"/>
          <a:ea typeface="+mn-ea"/>
          <a:cs typeface="+mn-cs"/>
        </a:defRPr>
      </a:lvl2pPr>
      <a:lvl3pPr marL="1285841" indent="-257169" algn="l" defTabSz="102867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174" indent="-257169" algn="l" defTabSz="102867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301" kern="1200">
          <a:solidFill>
            <a:schemeClr val="tx1"/>
          </a:solidFill>
          <a:latin typeface="+mn-lt"/>
          <a:ea typeface="+mn-ea"/>
          <a:cs typeface="+mn-cs"/>
        </a:defRPr>
      </a:lvl4pPr>
      <a:lvl5pPr marL="2314510" indent="-257169" algn="l" defTabSz="102867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301" kern="1200">
          <a:solidFill>
            <a:schemeClr val="tx1"/>
          </a:solidFill>
          <a:latin typeface="+mn-lt"/>
          <a:ea typeface="+mn-ea"/>
          <a:cs typeface="+mn-cs"/>
        </a:defRPr>
      </a:lvl5pPr>
      <a:lvl6pPr marL="2828845" indent="-257169" algn="l" defTabSz="1028670" rtl="0" eaLnBrk="1" latinLnBrk="0" hangingPunct="1">
        <a:spcBef>
          <a:spcPct val="20000"/>
        </a:spcBef>
        <a:buFont typeface="Arial" pitchFamily="34" charset="0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6pPr>
      <a:lvl7pPr marL="3343183" indent="-257169" algn="l" defTabSz="1028670" rtl="0" eaLnBrk="1" latinLnBrk="0" hangingPunct="1">
        <a:spcBef>
          <a:spcPct val="20000"/>
        </a:spcBef>
        <a:buFont typeface="Arial" pitchFamily="34" charset="0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7pPr>
      <a:lvl8pPr marL="3857516" indent="-257169" algn="l" defTabSz="1028670" rtl="0" eaLnBrk="1" latinLnBrk="0" hangingPunct="1">
        <a:spcBef>
          <a:spcPct val="20000"/>
        </a:spcBef>
        <a:buFont typeface="Arial" pitchFamily="34" charset="0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8pPr>
      <a:lvl9pPr marL="4371853" indent="-257169" algn="l" defTabSz="1028670" rtl="0" eaLnBrk="1" latinLnBrk="0" hangingPunct="1">
        <a:spcBef>
          <a:spcPct val="20000"/>
        </a:spcBef>
        <a:buFont typeface="Arial" pitchFamily="34" charset="0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4336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8670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43006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5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71678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86015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600349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114684" algn="l" defTabSz="102867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bg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863"/>
            <a:ext cx="10844893" cy="722947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pic>
        <p:nvPicPr>
          <p:cNvPr id="7171" name="Picture 6" descr="BC0238D7C4B44b61901A439D144B4024# #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43138"/>
            <a:ext cx="10801350" cy="314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448322"/>
            <a:ext cx="10801350" cy="1133475"/>
          </a:xfrm>
          <a:prstGeom prst="rect">
            <a:avLst/>
          </a:prstGeom>
        </p:spPr>
        <p:txBody>
          <a:bodyPr/>
          <a:lstStyle/>
          <a:p>
            <a:pPr algn="ctr" defTabSz="847725">
              <a:defRPr/>
            </a:pPr>
            <a:r>
              <a:rPr lang="en-US" altLang="zh-CN" sz="4400" b="1" dirty="0" smtClean="0">
                <a:solidFill>
                  <a:schemeClr val="tx1"/>
                </a:solidFill>
              </a:rPr>
              <a:t>2017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南昌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“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模范店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”5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月抽查</a:t>
            </a:r>
            <a:r>
              <a:rPr lang="zh-CN" altLang="en-US" sz="4400" dirty="0" smtClean="0">
                <a:solidFill>
                  <a:schemeClr val="tx1"/>
                </a:solidFill>
              </a:rPr>
              <a:t>小结</a:t>
            </a:r>
            <a:r>
              <a:rPr lang="en-US" altLang="zh-CN" sz="4400" b="1" dirty="0" smtClean="0">
                <a:solidFill>
                  <a:schemeClr val="tx1"/>
                </a:solidFill>
              </a:rPr>
              <a:t/>
            </a:r>
            <a:br>
              <a:rPr lang="en-US" altLang="zh-CN" sz="4400" b="1" dirty="0" smtClean="0">
                <a:solidFill>
                  <a:schemeClr val="tx1"/>
                </a:solidFill>
              </a:rPr>
            </a:br>
            <a:r>
              <a:rPr lang="en-US" altLang="zh-CN" sz="4400" b="1" dirty="0" smtClean="0">
                <a:solidFill>
                  <a:schemeClr val="tx1"/>
                </a:solidFill>
              </a:rPr>
              <a:t/>
            </a:r>
            <a:br>
              <a:rPr lang="en-US" altLang="zh-CN" sz="4400" b="1" dirty="0" smtClean="0">
                <a:solidFill>
                  <a:schemeClr val="tx1"/>
                </a:solidFill>
              </a:rPr>
            </a:br>
            <a:endParaRPr lang="en-US" altLang="zh-CN" sz="4400" b="1" dirty="0" smtClean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" y="308869"/>
            <a:ext cx="1008112" cy="7055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91" y="338614"/>
            <a:ext cx="1296144" cy="761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（河西）卢山团队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1035" y="641881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（卢山：村社通）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5"/>
          <a:stretch/>
        </p:blipFill>
        <p:spPr>
          <a:xfrm>
            <a:off x="80429" y="1936604"/>
            <a:ext cx="3096419" cy="4616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r="20002"/>
          <a:stretch/>
        </p:blipFill>
        <p:spPr>
          <a:xfrm rot="5400000">
            <a:off x="4345369" y="3755483"/>
            <a:ext cx="1656184" cy="39384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7" y="1926672"/>
            <a:ext cx="3938409" cy="2953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2"/>
          <a:stretch/>
        </p:blipFill>
        <p:spPr>
          <a:xfrm>
            <a:off x="7153586" y="2675763"/>
            <a:ext cx="3338354" cy="34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东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）黄谊峰团队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7312"/>
              </p:ext>
            </p:extLst>
          </p:nvPr>
        </p:nvGraphicFramePr>
        <p:xfrm>
          <a:off x="432123" y="2304306"/>
          <a:ext cx="10153128" cy="403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24"/>
                <a:gridCol w="1112124"/>
                <a:gridCol w="1112124"/>
                <a:gridCol w="1112124"/>
                <a:gridCol w="1112124"/>
                <a:gridCol w="1112124"/>
                <a:gridCol w="1032112"/>
                <a:gridCol w="1440160"/>
                <a:gridCol w="10081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朱一品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100.00%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399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3.02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北京东路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103.41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陈香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100.76%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363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2.73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京东大道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102.71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刘光强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96.97%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625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4.88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昌东镇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100.87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叶海燕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96.21%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514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4.05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火车站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98.57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张旋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95.45%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459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3.64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苏圃路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89.29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张焱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90.91%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380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3.17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广场东路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80.91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吴长虹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101.52%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385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2.87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爱国路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78.08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钟秋根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112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84.85%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380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3.39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上海路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103.7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熊隆龙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112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84.85%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488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4.36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文教、南京西路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90.24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477" y="6408762"/>
            <a:ext cx="10186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注：未完成规定的计划家数的百分之九十，即本月门店家数低于</a:t>
            </a:r>
            <a:r>
              <a:rPr lang="en-US" altLang="zh-CN" sz="1100" dirty="0" smtClean="0"/>
              <a:t>119</a:t>
            </a:r>
            <a:r>
              <a:rPr lang="zh-CN" altLang="en-US" sz="1100" dirty="0" smtClean="0"/>
              <a:t>家</a:t>
            </a:r>
            <a:r>
              <a:rPr lang="zh-CN" altLang="en-US" sz="1100" dirty="0"/>
              <a:t>的业务员</a:t>
            </a:r>
            <a:r>
              <a:rPr lang="zh-CN" altLang="en-US" sz="1100" dirty="0" smtClean="0"/>
              <a:t>，不参与街道得分评比。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（河东）黄谊峰团队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5011" y="6441177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（钟秋根：城百烟酒） 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0" y="1994111"/>
            <a:ext cx="3185711" cy="42476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0" y="1994111"/>
            <a:ext cx="3108984" cy="41453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21" y="1994111"/>
            <a:ext cx="3108984" cy="41453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49" y="3808081"/>
            <a:ext cx="3108456" cy="233134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（河西）魏宇团队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5568"/>
              </p:ext>
            </p:extLst>
          </p:nvPr>
        </p:nvGraphicFramePr>
        <p:xfrm>
          <a:off x="432123" y="2304306"/>
          <a:ext cx="10009116" cy="344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黄祥林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96.97%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251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1.96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迎宾大道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98.04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唐玉琪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100.00%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367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2.82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金沙一路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97.75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雷盟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98.48%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342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2.63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莲西路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94.42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李佳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171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129.55%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218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1.27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进贤大道、胜利南路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93.00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何双凤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140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106.06%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403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2.87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董源路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87.89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孙震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103.03%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677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4.98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建设学校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87.73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李秋芳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103.79%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665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4.85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思强北路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87.59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（河东）魏宇团队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25011" y="6415088"/>
            <a:ext cx="227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（黄祥林：路路发超市）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t="31349"/>
          <a:stretch/>
        </p:blipFill>
        <p:spPr>
          <a:xfrm>
            <a:off x="3600475" y="4536554"/>
            <a:ext cx="3166960" cy="18785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7920" y="2697602"/>
            <a:ext cx="4277617" cy="32082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51" y="2162898"/>
            <a:ext cx="3169484" cy="23771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7905" y="2694422"/>
            <a:ext cx="4252192" cy="31891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（河东）熊曼彬团队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54970"/>
              </p:ext>
            </p:extLst>
          </p:nvPr>
        </p:nvGraphicFramePr>
        <p:xfrm>
          <a:off x="432123" y="2304306"/>
          <a:ext cx="10009116" cy="3220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邓军凯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773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5.86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洪城大市场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109.44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李重春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100.76%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3.25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八一大道、广场南路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101.11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熊小英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95.45%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361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2.87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永叔路、系马桩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99.42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樊永平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390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2.95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徐坊客运站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72.40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陈翠婷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101.52%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293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2.19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解放西路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72.05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熊文涛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94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71.21%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480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5.11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桃苑中路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99.21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477" y="6408762"/>
            <a:ext cx="10186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注：未完成规定的计划家数的百分之九十，即本月门店家数低于</a:t>
            </a:r>
            <a:r>
              <a:rPr lang="en-US" altLang="zh-CN" sz="1100" dirty="0" smtClean="0"/>
              <a:t>119</a:t>
            </a:r>
            <a:r>
              <a:rPr lang="zh-CN" altLang="en-US" sz="1100" dirty="0" smtClean="0"/>
              <a:t>家</a:t>
            </a:r>
            <a:r>
              <a:rPr lang="zh-CN" altLang="en-US" sz="1100" dirty="0"/>
              <a:t>的业务员</a:t>
            </a:r>
            <a:r>
              <a:rPr lang="zh-CN" altLang="en-US" sz="1100" dirty="0" smtClean="0"/>
              <a:t>，不参与街道得分评比。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（河东）熊曼彬团队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69027" y="636876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（邓军凯：功夫小子）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5"/>
          <a:stretch/>
        </p:blipFill>
        <p:spPr>
          <a:xfrm>
            <a:off x="7633169" y="2133138"/>
            <a:ext cx="2478420" cy="20597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49"/>
          <a:stretch/>
        </p:blipFill>
        <p:spPr>
          <a:xfrm>
            <a:off x="699150" y="2133138"/>
            <a:ext cx="3837675" cy="3945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27" y="4261276"/>
            <a:ext cx="2423082" cy="18173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87" y="2133138"/>
            <a:ext cx="2959087" cy="3945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5996"/>
              </p:ext>
            </p:extLst>
          </p:nvPr>
        </p:nvGraphicFramePr>
        <p:xfrm>
          <a:off x="432123" y="2658598"/>
          <a:ext cx="10081120" cy="2199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912"/>
                <a:gridCol w="1000912"/>
                <a:gridCol w="878496"/>
                <a:gridCol w="864096"/>
                <a:gridCol w="864096"/>
                <a:gridCol w="1080120"/>
                <a:gridCol w="1008112"/>
                <a:gridCol w="1224136"/>
                <a:gridCol w="1224136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团队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859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河东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熊花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139.39%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1238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26.91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江科，外贸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109.64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河西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魏勇斌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200.00%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803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12.17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南昌理工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102.94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河西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胡申仁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83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251.52%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974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11.73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农大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95.45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河西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文飞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latin typeface="微软雅黑" pitchFamily="34" charset="-122"/>
                          <a:ea typeface="微软雅黑" pitchFamily="34" charset="-122"/>
                        </a:rPr>
                        <a:t>33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227.27%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1716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22.88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经管、南航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88.67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（学校渠道）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41" y="2166829"/>
            <a:ext cx="4991620" cy="374371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学校模范店情况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04931" y="6409108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（熊花：惠民校园超市）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76" y="2239445"/>
            <a:ext cx="2753324" cy="36710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39" y="2216389"/>
            <a:ext cx="2770616" cy="3694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6" y="2222430"/>
            <a:ext cx="2766085" cy="36881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20" y="2238136"/>
            <a:ext cx="2754306" cy="36724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（学校渠道）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10379"/>
              </p:ext>
            </p:extLst>
          </p:nvPr>
        </p:nvGraphicFramePr>
        <p:xfrm>
          <a:off x="1296219" y="2160290"/>
          <a:ext cx="8208914" cy="2057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702"/>
                <a:gridCol w="1172702"/>
                <a:gridCol w="1172702"/>
                <a:gridCol w="1172702"/>
                <a:gridCol w="1172702"/>
                <a:gridCol w="1172702"/>
                <a:gridCol w="1172702"/>
              </a:tblGrid>
              <a:tr h="685792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抽查情况总览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857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预计完成门店数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实际完成门店数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抽查总家数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抽查比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抽查平均分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合格门店数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685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3828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3942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18.87%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93.01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60.62%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88107" y="504061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 smtClean="0"/>
              <a:t>“模范店”专案以来，我司产品的覆盖率已经得到明显提高，上月抽查平均分严重低于及格分数的情况在本月已有较大改善，门店合格率也得到了极大提升。“模范店”专案已经取得了阶段性效果。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灯片编号占位符 2"/>
          <p:cNvSpPr txBox="1">
            <a:spLocks/>
          </p:cNvSpPr>
          <p:nvPr/>
        </p:nvSpPr>
        <p:spPr>
          <a:xfrm>
            <a:off x="8497019" y="6133058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defPPr>
              <a:defRPr lang="zh-CN"/>
            </a:defPPr>
            <a:lvl1pPr algn="r" defTabSz="1028700" rtl="0" fontAlgn="auto">
              <a:spcBef>
                <a:spcPts val="0"/>
              </a:spcBef>
              <a:spcAft>
                <a:spcPts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5715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028700" indent="-11430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543050" indent="-17145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057400" indent="-22860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296219" y="2696731"/>
            <a:ext cx="257176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目  录</a:t>
            </a:r>
            <a:endParaRPr lang="en-US" altLang="zh-CN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endParaRPr lang="en-US" altLang="zh-CN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r>
              <a:rPr lang="en-US" altLang="zh-CN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 CONTENTS</a:t>
            </a:r>
            <a:endParaRPr lang="zh-CN" alt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680595" y="2088282"/>
            <a:ext cx="504056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“模范店”专案抽查情况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月抽查情况总览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月“模范店”项目执行情况及建议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抽查情况分析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“模范店”专案奖励明细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0"/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       分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个人及团队排名表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5" name="灯片编号占位符 2"/>
          <p:cNvSpPr txBox="1">
            <a:spLocks/>
          </p:cNvSpPr>
          <p:nvPr/>
        </p:nvSpPr>
        <p:spPr>
          <a:xfrm>
            <a:off x="8497019" y="6133058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defPPr>
              <a:defRPr lang="zh-CN"/>
            </a:defPPr>
            <a:lvl1pPr algn="r" defTabSz="1028700" rtl="0" fontAlgn="auto">
              <a:spcBef>
                <a:spcPts val="0"/>
              </a:spcBef>
              <a:spcAft>
                <a:spcPts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5715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028700" indent="-11430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543050" indent="-17145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057400" indent="-228600" algn="l" defTabSz="10287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74328"/>
              </p:ext>
            </p:extLst>
          </p:nvPr>
        </p:nvGraphicFramePr>
        <p:xfrm>
          <a:off x="936179" y="2376314"/>
          <a:ext cx="9001000" cy="21095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25125"/>
                <a:gridCol w="1125125"/>
                <a:gridCol w="1125125"/>
                <a:gridCol w="1125125"/>
                <a:gridCol w="1125125"/>
                <a:gridCol w="1125125"/>
                <a:gridCol w="1125125"/>
                <a:gridCol w="1125125"/>
              </a:tblGrid>
              <a:tr h="836124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分渠道情况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44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业务员总数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门店总数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抽查门店数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合格门店数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抽查平均分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244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3672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18.71%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60.41%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244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21.11%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63.16%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52203" y="4971503"/>
            <a:ext cx="8784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由上表，学校渠道合格率较传统渠道合格率及平均分高，但学校的门店总数仅</a:t>
            </a:r>
            <a:r>
              <a:rPr lang="en-US" altLang="zh-CN" dirty="0" smtClean="0"/>
              <a:t>270</a:t>
            </a:r>
            <a:r>
              <a:rPr lang="zh-CN" altLang="en-US" dirty="0" smtClean="0"/>
              <a:t>家，已经统计到的线内客户有</a:t>
            </a:r>
            <a:r>
              <a:rPr lang="en-US" altLang="zh-CN" dirty="0" smtClean="0"/>
              <a:t>509</a:t>
            </a:r>
            <a:r>
              <a:rPr lang="zh-CN" altLang="en-US" dirty="0" smtClean="0"/>
              <a:t>家，我司签约客户率仅</a:t>
            </a:r>
            <a:r>
              <a:rPr lang="en-US" altLang="zh-CN" dirty="0" smtClean="0"/>
              <a:t>53.05%</a:t>
            </a:r>
            <a:r>
              <a:rPr lang="zh-CN" altLang="en-US" dirty="0" smtClean="0"/>
              <a:t>，学校渠道尚有再次拓展的余地。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42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4255"/>
              </p:ext>
            </p:extLst>
          </p:nvPr>
        </p:nvGraphicFramePr>
        <p:xfrm>
          <a:off x="792163" y="1944266"/>
          <a:ext cx="9721080" cy="2703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20080"/>
                <a:gridCol w="1440160"/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20"/>
              </a:tblGrid>
              <a:tr h="98202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分部门情况</a:t>
                      </a:r>
                      <a:endParaRPr lang="zh-CN" alt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8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业务员总数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门店总数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数量达成率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抽查门店数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抽查比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合格门店数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抽查平均分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56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（含</a:t>
                      </a:r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个学校业务员）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117.96%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41.62%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56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河东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（含</a:t>
                      </a:r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个学校业务员）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98.43%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19.34%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66.91%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36179" y="5472658"/>
            <a:ext cx="9217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由上表，就数量达成率来讲，河西地区门店数量达成率较高，达到了</a:t>
            </a:r>
            <a:r>
              <a:rPr lang="en-US" altLang="zh-CN" dirty="0" smtClean="0"/>
              <a:t>117.96%</a:t>
            </a:r>
            <a:r>
              <a:rPr lang="zh-CN" altLang="en-US" dirty="0" smtClean="0"/>
              <a:t>，但合格率及平均分较河东来讲较低。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5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92163" y="144021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线内客户总数及签约客户占比表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07871"/>
              </p:ext>
            </p:extLst>
          </p:nvPr>
        </p:nvGraphicFramePr>
        <p:xfrm>
          <a:off x="361255" y="2088282"/>
          <a:ext cx="10081120" cy="277872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79122"/>
                <a:gridCol w="1579122"/>
                <a:gridCol w="859044"/>
                <a:gridCol w="720078"/>
                <a:gridCol w="789562"/>
                <a:gridCol w="789562"/>
                <a:gridCol w="963378"/>
                <a:gridCol w="899759"/>
                <a:gridCol w="899759"/>
                <a:gridCol w="1001734"/>
              </a:tblGrid>
              <a:tr h="7610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团队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高代</a:t>
                      </a:r>
                      <a:r>
                        <a:rPr lang="en-US" altLang="zh-CN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负责人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团队业代数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线内客户数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月执行家数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执行家数与线内客户数占比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传统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学校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传统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学校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传统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学校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传统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学校</a:t>
                      </a:r>
                      <a:endParaRPr lang="zh-CN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南昌河东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3+1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3790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75.07%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32.62%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南昌河西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1+1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1804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368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45.84%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60.87%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5594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3642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65.11%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53.05%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76139" y="6528643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注：业务员的六月执行家数标准为</a:t>
            </a:r>
            <a:r>
              <a:rPr lang="en-US" altLang="zh-CN" sz="1200" dirty="0" smtClean="0"/>
              <a:t>145</a:t>
            </a:r>
            <a:r>
              <a:rPr lang="zh-CN" altLang="en-US" sz="1200" dirty="0" smtClean="0"/>
              <a:t>家，完成</a:t>
            </a:r>
            <a:r>
              <a:rPr lang="en-US" altLang="zh-CN" sz="1200" dirty="0" smtClean="0"/>
              <a:t>145</a:t>
            </a:r>
            <a:r>
              <a:rPr lang="zh-CN" altLang="en-US" sz="1200" dirty="0" smtClean="0"/>
              <a:t>家尚属合格。可参与排名。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6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-215949" y="126761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“模范店”（个人）排名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77248"/>
              </p:ext>
            </p:extLst>
          </p:nvPr>
        </p:nvGraphicFramePr>
        <p:xfrm>
          <a:off x="720155" y="1781824"/>
          <a:ext cx="9361041" cy="474681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73016"/>
                <a:gridCol w="636307"/>
                <a:gridCol w="881039"/>
                <a:gridCol w="881039"/>
                <a:gridCol w="881039"/>
                <a:gridCol w="881039"/>
                <a:gridCol w="881039"/>
                <a:gridCol w="881039"/>
                <a:gridCol w="881039"/>
                <a:gridCol w="881039"/>
                <a:gridCol w="1003406"/>
              </a:tblGrid>
              <a:tr h="43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计划家数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完成家数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完成比率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陈列投入费用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均店投入费用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抽查区域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平均分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熊花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黄谊锋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139.39%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江科，外贸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109.64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邓军凯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熊曼彬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洪城大市场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109.44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朱一品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黄谊锋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北京东路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103.41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魏勇斌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王小红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南昌理工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102.94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陈香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黄谊锋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100.76%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京东大道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102.71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李重春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熊曼彬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100.76%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八一大道、广场南路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101.11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刘光强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黄谊锋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96.97%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昌东镇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熊小英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熊曼彬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永叔路、系马桩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叶海燕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黄谊锋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火车站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黄祥林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96.97%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迎宾大道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刘伟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王小红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万达金街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97.89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唐玉琪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金沙一路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97.75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阮丹丹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卢山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93.18%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文峰路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胡申仁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王小红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251.52%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农大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雷盟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莲西路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李佳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河东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魏宇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129.55%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进贤大道、胜利南路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139" y="6528643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注：个人排名以门店平均得分为考核指标进行考核，门店平均得分高的排名靠前。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67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-503981" y="187225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“模范店”（团队）排名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56978"/>
              </p:ext>
            </p:extLst>
          </p:nvPr>
        </p:nvGraphicFramePr>
        <p:xfrm>
          <a:off x="1008187" y="2736354"/>
          <a:ext cx="8695903" cy="25118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20080"/>
                <a:gridCol w="1080120"/>
                <a:gridCol w="1152128"/>
                <a:gridCol w="1721487"/>
                <a:gridCol w="1340696"/>
                <a:gridCol w="1340696"/>
                <a:gridCol w="1340696"/>
              </a:tblGrid>
              <a:tr h="4158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模范店</a:t>
                      </a:r>
                      <a:r>
                        <a:rPr lang="zh-CN" altLang="en-US" sz="20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抽查奖励（团队）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89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团队名称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负责人姓名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应提报门店家数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实际提报门店家数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门店完成率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平均得分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0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王小红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129.00%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卢山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106.06%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91.53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魏宇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104.98%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黄谊锋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95.82%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94.48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熊曼彬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94.82%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93.77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139" y="6528643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注：团队排名以门店完成率为考核指标进行考核，门店完成率高的团队排名靠前。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04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76339" y="2448322"/>
            <a:ext cx="647666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☺谢  谢☺</a:t>
            </a:r>
            <a:endParaRPr lang="zh-CN" alt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48405"/>
              </p:ext>
            </p:extLst>
          </p:nvPr>
        </p:nvGraphicFramePr>
        <p:xfrm>
          <a:off x="504135" y="1224186"/>
          <a:ext cx="9793084" cy="447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0"/>
                <a:gridCol w="936104"/>
                <a:gridCol w="1152128"/>
                <a:gridCol w="1296144"/>
                <a:gridCol w="1728192"/>
                <a:gridCol w="1944216"/>
                <a:gridCol w="1728190"/>
              </a:tblGrid>
              <a:tr h="511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类别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区域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团队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参与人数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预计签约家数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实际签约家数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签约完成率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83345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传统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河西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王小红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396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447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112.88%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河东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魏宇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924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104.98%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河西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卢山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396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380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95.96%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河东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熊曼彬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792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94.82%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河东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黄谊锋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1188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1124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94.61%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合计：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28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3696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3672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99.35%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8334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学校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河西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卢山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227.27%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河西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王小红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149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225.76%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河东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黄谊锋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139.39%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8334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合计：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270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204.55%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3243" y="5688682"/>
            <a:ext cx="10297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模范店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分传统与学校两渠道共五个团队，河西两个、河东三个参与评比。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二、传统共计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28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人按计划每人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132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家应签约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3696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家，实际签约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3672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家完成率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99.35%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三、学校共计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人按计划每人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家应签约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132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家，实际签约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270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家完成率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204.55%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四、按评比标准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以上，所有团队都已完成。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32054"/>
              </p:ext>
            </p:extLst>
          </p:nvPr>
        </p:nvGraphicFramePr>
        <p:xfrm>
          <a:off x="253242" y="2444205"/>
          <a:ext cx="10297145" cy="174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315"/>
                <a:gridCol w="1222911"/>
                <a:gridCol w="1008112"/>
                <a:gridCol w="864096"/>
                <a:gridCol w="1008112"/>
                <a:gridCol w="1224136"/>
                <a:gridCol w="1080120"/>
                <a:gridCol w="1080120"/>
                <a:gridCol w="1008112"/>
                <a:gridCol w="1008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原签约家数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新增家数</a:t>
                      </a:r>
                    </a:p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总家数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增长率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原产生费用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新增费用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总费用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应增费用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剩余费用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55C2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河西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962</a:t>
                      </a:r>
                      <a:endParaRPr lang="zh-CN" altLang="en-US" dirty="0"/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9.25%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5954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6390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-169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河东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2936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12.58%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10235.5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1366.5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11602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-382.5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3570</a:t>
                      </a:r>
                      <a:endParaRPr lang="zh-CN" altLang="en-US" dirty="0"/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417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3987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11.68%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16189.5</a:t>
                      </a:r>
                      <a:endParaRPr lang="zh-CN" altLang="en-US" dirty="0"/>
                    </a:p>
                  </a:txBody>
                  <a:tcPr>
                    <a:solidFill>
                      <a:srgbClr val="98D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1802.5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1251</a:t>
                      </a:r>
                      <a:endParaRPr lang="zh-CN" alt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-551.5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1731" y="1368202"/>
            <a:ext cx="362275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签约家数与费用分析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731" y="4248522"/>
            <a:ext cx="1046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签约家数：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河西总家数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1051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家、原有签约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河西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962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9.25%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原产生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5954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、新增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、按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267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、超出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河东总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2936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、原有签约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2608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12.58%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原产生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10235.5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、新增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1366.5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984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、超出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382.5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因本月开始执行总部的完美便利店专案，致使河东河西两团队的费用均有所增加。南昌河东产生完美门店专案费用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475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箱。南昌河西产生完美门店专案费用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箱。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7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648147" y="2376314"/>
            <a:ext cx="3888432" cy="424847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、增加了陈列家数，提升了产品曝光率，加深了客情关系，经过一个月的专案执行，市场上的我司品牌露出得到了极大提升。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2、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割箱陈列、主货架陈列效果显著，相比竞品优势明显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PVC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围膜张和海报张贴投放整体表现不错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、自有冰箱纯度达标率高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368227" y="1731359"/>
            <a:ext cx="2448272" cy="914400"/>
          </a:xfrm>
          <a:prstGeom prst="roundRect">
            <a:avLst/>
          </a:prstGeom>
          <a:solidFill>
            <a:srgbClr val="55C2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亮点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0715" y="2353861"/>
            <a:ext cx="4680520" cy="424847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泡沫陈列架使用率仍然很低，业务员需加强泡沫架的投放与使用，因市场上店老板多次反馈泡沫架水拔不出来的问题，建议业务员在泡沫架上按标准上面放小水、下面放中水。</a:t>
            </a:r>
          </a:p>
          <a:p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售点仍需加强其他生动化陈列的使用（各种生动化物料已于五月中旬到货），请加大冰箱静电贴、货架插卡等的投放。这是一个加分项。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、业务员提报的线路资料未按线路顺序排列，导致我们在线路走访时产生了极大困难，请规范资料路线顺序，这不仅是方便我们走访，也是方便自己的工作路线规划。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624811" y="1731359"/>
            <a:ext cx="2448272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不足及问题反映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368227" y="1731359"/>
            <a:ext cx="2448272" cy="914400"/>
          </a:xfrm>
          <a:prstGeom prst="roundRect">
            <a:avLst/>
          </a:prstGeom>
          <a:solidFill>
            <a:srgbClr val="55C2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建  议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92163" y="2880370"/>
            <a:ext cx="9289032" cy="324036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、现各类生动化物料均已到货，建议业务员多投放生动化物料，加大单店品牌显现，如：冰箱静电贴、堆箱插卡、货架插卡、瓶颈套等。在提高模范店得分的同时还能增强终端的产品曝光率，拉动产品动销；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、建议各团队负责人对业务员的线路情况进行定期走访，并进行门店陈列指导，带动业务员的动手能力和积极性；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、部分本月没有办法贴海报的门店，本月是直接计满分的，希望下月此类门店应想办法进行海报张贴，如：贴在堆箱上，在货架后墙面进行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围膜等等。有利于产品曝光。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2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（河西）王小红团队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82698"/>
              </p:ext>
            </p:extLst>
          </p:nvPr>
        </p:nvGraphicFramePr>
        <p:xfrm>
          <a:off x="432123" y="2592338"/>
          <a:ext cx="10009116" cy="181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刘伟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94.7%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339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2.71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万达金街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97.89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谢国良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189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143.18%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532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2.81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庐山南大道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75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包彻宝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99.24%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462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3.56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农贸市场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72.6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477" y="6408762"/>
            <a:ext cx="10186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注：包彻宝因上月月初离职，现区域由当区主管王小红代管，故街道得分较不理想。</a:t>
            </a:r>
            <a:endParaRPr lang="en-US" altLang="zh-CN" sz="1100" dirty="0" smtClean="0"/>
          </a:p>
          <a:p>
            <a:r>
              <a:rPr lang="en-US" altLang="zh-CN" sz="1100" dirty="0"/>
              <a:t> </a:t>
            </a:r>
            <a:r>
              <a:rPr lang="en-US" altLang="zh-CN" sz="1100" dirty="0" smtClean="0"/>
              <a:t>        </a:t>
            </a:r>
            <a:r>
              <a:rPr lang="zh-CN" altLang="en-US" sz="1100" dirty="0" smtClean="0"/>
              <a:t>谢国良因上月凌飞辞职，接手了大部分凌飞的区域，导致缺少时间对终端门店进行管理，故模范店得分较不理想。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（河西）王小红团队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8695" y="637185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（刘伟：芙蓉兴盛超市）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16" y="4678265"/>
            <a:ext cx="1571043" cy="1674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0" y="2146238"/>
            <a:ext cx="3169212" cy="42256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05" y="4680570"/>
            <a:ext cx="1614306" cy="16723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64" y="2133138"/>
            <a:ext cx="3179036" cy="42387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19"/>
          <a:stretch/>
        </p:blipFill>
        <p:spPr>
          <a:xfrm>
            <a:off x="6810705" y="2400498"/>
            <a:ext cx="3253655" cy="22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0" y="1061725"/>
            <a:ext cx="10801350" cy="0"/>
          </a:xfrm>
          <a:prstGeom prst="line">
            <a:avLst/>
          </a:prstGeom>
          <a:ln>
            <a:solidFill>
              <a:srgbClr val="00A2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032" y="1296194"/>
            <a:ext cx="3744491" cy="523220"/>
          </a:xfrm>
          <a:prstGeom prst="rect">
            <a:avLst/>
          </a:prstGeom>
          <a:solidFill>
            <a:srgbClr val="00B050"/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（河西）卢山团队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76809"/>
              </p:ext>
            </p:extLst>
          </p:nvPr>
        </p:nvGraphicFramePr>
        <p:xfrm>
          <a:off x="432123" y="2592338"/>
          <a:ext cx="10009116" cy="1960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24"/>
                <a:gridCol w="1112124"/>
                <a:gridCol w="1112124"/>
                <a:gridCol w="1112124"/>
                <a:gridCol w="1112124"/>
                <a:gridCol w="1112124"/>
                <a:gridCol w="1112124"/>
                <a:gridCol w="1288140"/>
                <a:gridCol w="9361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姓名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计划家数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完成家数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完成比率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陈列投入费用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店投入费用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2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抽查区域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平均分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阮丹丹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93.18%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870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7.07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文峰路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96.04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杨磊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160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121.21%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339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2.12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建设、解放路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83.17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卢山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97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73.48%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293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3.02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文化大道、新建大道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98.25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664371" y="655783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“</a:t>
            </a:r>
            <a:r>
              <a:rPr lang="zh-CN" altLang="en-US" sz="2800" b="1" dirty="0"/>
              <a:t>模范店</a:t>
            </a:r>
            <a:r>
              <a:rPr lang="en-US" altLang="zh-CN" sz="2800" b="1" dirty="0" smtClean="0"/>
              <a:t>”5</a:t>
            </a:r>
            <a:r>
              <a:rPr lang="zh-CN" altLang="en-US" sz="2800" b="1" dirty="0" smtClean="0"/>
              <a:t>月</a:t>
            </a:r>
            <a:r>
              <a:rPr lang="zh-CN" altLang="en-US" sz="2800" b="1" dirty="0"/>
              <a:t>抽查小结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971" y="1840751"/>
            <a:ext cx="262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（传统渠道）</a:t>
            </a:r>
            <a:endParaRPr lang="zh-CN" altLang="en-US" sz="3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477" y="6408762"/>
            <a:ext cx="10186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注：未完成规定的计划家数的百分之九十，即本月门店家数低于</a:t>
            </a:r>
            <a:r>
              <a:rPr lang="en-US" altLang="zh-CN" sz="1100" dirty="0" smtClean="0"/>
              <a:t>119</a:t>
            </a:r>
            <a:r>
              <a:rPr lang="zh-CN" altLang="en-US" sz="1100" dirty="0" smtClean="0"/>
              <a:t>家</a:t>
            </a:r>
            <a:r>
              <a:rPr lang="zh-CN" altLang="en-US" sz="1100" dirty="0"/>
              <a:t>的业务员</a:t>
            </a:r>
            <a:r>
              <a:rPr lang="zh-CN" altLang="en-US" sz="1100" dirty="0" smtClean="0"/>
              <a:t>，不参与街道得分评比。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7853</TotalTime>
  <Words>2645</Words>
  <Application>Microsoft Office PowerPoint</Application>
  <PresentationFormat>自定义</PresentationFormat>
  <Paragraphs>932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隶书</vt:lpstr>
      <vt:lpstr>微软雅黑</vt:lpstr>
      <vt:lpstr>宋体</vt:lpstr>
      <vt:lpstr>黑体</vt:lpstr>
      <vt:lpstr>Arial</vt:lpstr>
      <vt:lpstr>Wingdings</vt:lpstr>
      <vt:lpstr>新細明體</vt:lpstr>
      <vt:lpstr>Calibri</vt:lpstr>
      <vt:lpstr>Office 主题​​</vt:lpstr>
      <vt:lpstr>2017南昌“模范店”5月抽查小结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lixzva</dc:creator>
  <cp:lastModifiedBy>Administrator</cp:lastModifiedBy>
  <cp:revision>740</cp:revision>
  <cp:lastPrinted>2014-10-26T09:22:02Z</cp:lastPrinted>
  <dcterms:created xsi:type="dcterms:W3CDTF">2012-10-26T07:13:38Z</dcterms:created>
  <dcterms:modified xsi:type="dcterms:W3CDTF">2017-06-03T09:54:27Z</dcterms:modified>
</cp:coreProperties>
</file>